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</p:sldIdLst>
  <p:sldSz cy="5143500" cx="9144000"/>
  <p:notesSz cx="6858000" cy="9144000"/>
  <p:embeddedFontLst>
    <p:embeddedFont>
      <p:font typeface="Proxima Nova"/>
      <p:regular r:id="rId10"/>
      <p:bold r:id="rId11"/>
      <p:italic r:id="rId12"/>
      <p:boldItalic r:id="rId13"/>
    </p:embeddedFont>
    <p:embeddedFont>
      <p:font typeface="Open Sans"/>
      <p:regular r:id="rId14"/>
      <p:bold r:id="rId15"/>
      <p:italic r:id="rId16"/>
      <p:boldItalic r:id="rId1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font" Target="fonts/ProximaNova-bold.fntdata"/><Relationship Id="rId10" Type="http://schemas.openxmlformats.org/officeDocument/2006/relationships/font" Target="fonts/ProximaNova-regular.fntdata"/><Relationship Id="rId13" Type="http://schemas.openxmlformats.org/officeDocument/2006/relationships/font" Target="fonts/ProximaNova-boldItalic.fntdata"/><Relationship Id="rId12" Type="http://schemas.openxmlformats.org/officeDocument/2006/relationships/font" Target="fonts/ProximaNova-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OpenSans-bold.fntdata"/><Relationship Id="rId14" Type="http://schemas.openxmlformats.org/officeDocument/2006/relationships/font" Target="fonts/OpenSans-regular.fntdata"/><Relationship Id="rId17" Type="http://schemas.openxmlformats.org/officeDocument/2006/relationships/font" Target="fonts/OpenSans-boldItalic.fntdata"/><Relationship Id="rId16" Type="http://schemas.openxmlformats.org/officeDocument/2006/relationships/font" Target="fonts/OpenSans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Shape 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NDVI： </a:t>
            </a:r>
            <a:r>
              <a:rPr lang="en" sz="1050">
                <a:solidFill>
                  <a:srgbClr val="222222"/>
                </a:solidFill>
                <a:highlight>
                  <a:srgbClr val="FFFFFF"/>
                </a:highlight>
              </a:rPr>
              <a:t>assess whether the target being observed contains live green vegetation or not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Shape 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4D4D4D"/>
                </a:solidFill>
                <a:highlight>
                  <a:srgbClr val="FEFEFE"/>
                </a:highlight>
              </a:rPr>
              <a:t>The shape and extent of the bandwidth is dependent on user input for the </a:t>
            </a:r>
            <a:r>
              <a:rPr b="1" lang="en" sz="1050">
                <a:solidFill>
                  <a:srgbClr val="4D4D4D"/>
                </a:solidFill>
                <a:highlight>
                  <a:srgbClr val="FEFEFE"/>
                </a:highlight>
              </a:rPr>
              <a:t>Kernel type</a:t>
            </a:r>
            <a:r>
              <a:rPr lang="en" sz="1050">
                <a:solidFill>
                  <a:srgbClr val="4D4D4D"/>
                </a:solidFill>
                <a:highlight>
                  <a:srgbClr val="FEFEFE"/>
                </a:highlight>
              </a:rPr>
              <a:t>, </a:t>
            </a:r>
            <a:r>
              <a:rPr b="1" lang="en" sz="1050">
                <a:solidFill>
                  <a:srgbClr val="4D4D4D"/>
                </a:solidFill>
                <a:highlight>
                  <a:srgbClr val="FEFEFE"/>
                </a:highlight>
              </a:rPr>
              <a:t>Bandwidth method</a:t>
            </a:r>
            <a:r>
              <a:rPr lang="en" sz="1050">
                <a:solidFill>
                  <a:srgbClr val="4D4D4D"/>
                </a:solidFill>
                <a:highlight>
                  <a:srgbClr val="FEFEFE"/>
                </a:highlight>
              </a:rPr>
              <a:t>, </a:t>
            </a:r>
            <a:r>
              <a:rPr b="1" lang="en" sz="1050">
                <a:solidFill>
                  <a:srgbClr val="4D4D4D"/>
                </a:solidFill>
                <a:highlight>
                  <a:srgbClr val="FEFEFE"/>
                </a:highlight>
              </a:rPr>
              <a:t>Distance</a:t>
            </a:r>
            <a:r>
              <a:rPr lang="en" sz="1050">
                <a:solidFill>
                  <a:srgbClr val="4D4D4D"/>
                </a:solidFill>
                <a:highlight>
                  <a:srgbClr val="FEFEFE"/>
                </a:highlight>
              </a:rPr>
              <a:t>, and </a:t>
            </a:r>
            <a:r>
              <a:rPr b="1" lang="en" sz="1050">
                <a:solidFill>
                  <a:srgbClr val="4D4D4D"/>
                </a:solidFill>
                <a:highlight>
                  <a:srgbClr val="FEFEFE"/>
                </a:highlight>
              </a:rPr>
              <a:t>Number of neighbors</a:t>
            </a:r>
            <a:r>
              <a:rPr lang="en" sz="1050">
                <a:solidFill>
                  <a:srgbClr val="4D4D4D"/>
                </a:solidFill>
                <a:highlight>
                  <a:srgbClr val="FEFEFE"/>
                </a:highlight>
              </a:rPr>
              <a:t> parameters with one restriction: when the number of neighboring features would exceed 1000, only the closest 1000 are incorporated into each local equation.</a:t>
            </a:r>
            <a:endParaRPr sz="1050">
              <a:solidFill>
                <a:srgbClr val="4D4D4D"/>
              </a:solidFill>
              <a:highlight>
                <a:srgbClr val="FEFEFE"/>
              </a:highlight>
            </a:endParaRPr>
          </a:p>
          <a:p>
            <a:pPr indent="0" lvl="0" marL="0" rtl="0">
              <a:lnSpc>
                <a:spcPct val="17142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solidFill>
                  <a:srgbClr val="4D4D4D"/>
                </a:solidFill>
              </a:rPr>
              <a:t>GWR should be applied to datasets with several hundred features for best results. It is not an appropriate method for small datasets. The tool does not work with multipoint data</a:t>
            </a:r>
            <a:endParaRPr sz="950">
              <a:solidFill>
                <a:srgbClr val="4D4D4D"/>
              </a:solidFill>
            </a:endParaRPr>
          </a:p>
          <a:p>
            <a:pPr indent="-342900" lvl="0" marL="457200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" sz="1800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(e.g., climate; demographic factors; physical environment characteristics)</a:t>
            </a:r>
            <a:endParaRPr sz="950">
              <a:solidFill>
                <a:srgbClr val="4D4D4D"/>
              </a:solidFill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Shape 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Shape 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hape 10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" name="Shape 11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" name="Shape 12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Shape 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Shape 50"/>
          <p:cNvSpPr txBox="1"/>
          <p:nvPr>
            <p:ph hasCustomPrompt="1" type="title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51" name="Shape 51"/>
          <p:cNvSpPr txBox="1"/>
          <p:nvPr>
            <p:ph idx="1" type="body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Shape 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hape 15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" name="Shape 16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Shape 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Shape 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" name="Shape 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Shape 2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Shape 2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Shape 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Shape 33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lt2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7" name="Shape 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" name="Shape 40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Shape 41"/>
          <p:cNvSpPr txBox="1"/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Shape 42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Shape 4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Shape 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pearmin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Shape 59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0" y="656200"/>
            <a:ext cx="9144000" cy="3831101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Shape 60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Orangutan Spatial Pattern</a:t>
            </a:r>
            <a:endParaRPr/>
          </a:p>
        </p:txBody>
      </p:sp>
      <p:sp>
        <p:nvSpPr>
          <p:cNvPr id="61" name="Shape 61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Liwen Zhang, Xuechun Liu, Kailun Huang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/>
          <p:nvPr>
            <p:ph type="title"/>
          </p:nvPr>
        </p:nvSpPr>
        <p:spPr>
          <a:xfrm>
            <a:off x="311700" y="445025"/>
            <a:ext cx="3587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Project  Background</a:t>
            </a:r>
            <a:endParaRPr b="1"/>
          </a:p>
        </p:txBody>
      </p:sp>
      <p:sp>
        <p:nvSpPr>
          <p:cNvPr id="67" name="Shape 67"/>
          <p:cNvSpPr txBox="1"/>
          <p:nvPr>
            <p:ph idx="1" type="body"/>
          </p:nvPr>
        </p:nvSpPr>
        <p:spPr>
          <a:xfrm>
            <a:off x="311700" y="1152475"/>
            <a:ext cx="8520600" cy="371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>
              <a:lnSpc>
                <a:spcPct val="129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Char char="●"/>
            </a:pPr>
            <a:r>
              <a:rPr b="1" lang="en" sz="1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Client</a:t>
            </a:r>
            <a:r>
              <a:rPr lang="en" sz="1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: </a:t>
            </a: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Andrea Blackburn, Anthropology </a:t>
            </a:r>
            <a:r>
              <a:rPr lang="en" sz="1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Student </a:t>
            </a:r>
            <a:endParaRPr sz="14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>
              <a:lnSpc>
                <a:spcPct val="129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Char char="●"/>
            </a:pPr>
            <a:r>
              <a:rPr b="1" lang="en" sz="1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PhD Mentor</a:t>
            </a:r>
            <a:r>
              <a:rPr lang="en" sz="1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: David Reynolds, Teaching fellow </a:t>
            </a:r>
            <a:endParaRPr sz="14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>
              <a:lnSpc>
                <a:spcPct val="129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Char char="●"/>
            </a:pPr>
            <a:r>
              <a:rPr b="1" lang="en" sz="1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Dataset</a:t>
            </a:r>
            <a:r>
              <a:rPr lang="en" sz="1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: </a:t>
            </a:r>
            <a:r>
              <a:rPr lang="en" sz="1400">
                <a:solidFill>
                  <a:srgbClr val="21212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The orangutan point data was collected with handheld GPS units, and the spatial parameter data was extracted from landsat and DEM imagery using geographic information systems (GIS).</a:t>
            </a:r>
            <a:endParaRPr sz="14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>
              <a:lnSpc>
                <a:spcPct val="129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Char char="●"/>
            </a:pPr>
            <a:r>
              <a:rPr b="1" lang="en" sz="1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Dependent variables</a:t>
            </a:r>
            <a:r>
              <a:rPr lang="en" sz="1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: Kernel Density Value for each point</a:t>
            </a:r>
            <a:endParaRPr sz="14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>
              <a:lnSpc>
                <a:spcPct val="129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Char char="●"/>
            </a:pPr>
            <a:r>
              <a:rPr b="1" lang="en" sz="1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Independent variables</a:t>
            </a:r>
            <a:r>
              <a:rPr lang="en" sz="1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: </a:t>
            </a:r>
            <a:endParaRPr sz="14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1" marL="914400" rtl="0">
              <a:lnSpc>
                <a:spcPct val="129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Char char="○"/>
            </a:pPr>
            <a:r>
              <a:rPr lang="en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Normalized Difference Vegetation Index (NDVI), a measure of vegetation (-1 to 1)</a:t>
            </a:r>
            <a:endParaRPr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1" marL="914400" rtl="0">
              <a:lnSpc>
                <a:spcPct val="129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Char char="○"/>
            </a:pPr>
            <a:r>
              <a:rPr lang="en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The degree of the slope (0-90 degrees)</a:t>
            </a:r>
            <a:endParaRPr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1" marL="914400" rtl="0">
              <a:lnSpc>
                <a:spcPct val="129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Char char="○"/>
            </a:pPr>
            <a:r>
              <a:rPr lang="en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Elevation measured in meters</a:t>
            </a:r>
            <a:endParaRPr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1" marL="914400" rtl="0">
              <a:lnSpc>
                <a:spcPct val="129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Char char="○"/>
            </a:pPr>
            <a:r>
              <a:rPr lang="en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Euclidean Distance from point to the river (meters)</a:t>
            </a:r>
            <a:endParaRPr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>
              <a:lnSpc>
                <a:spcPct val="129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Char char="●"/>
            </a:pPr>
            <a:r>
              <a:rPr b="1" lang="en" sz="1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Research Question</a:t>
            </a:r>
            <a:r>
              <a:rPr lang="en" sz="1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: </a:t>
            </a:r>
            <a:r>
              <a:rPr lang="en" sz="1400">
                <a:solidFill>
                  <a:srgbClr val="21212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How spatial parameters (altitude, slope, distance to river, and normalized difference vegetation index) predict an orangutan spatial point pattern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</p:txBody>
      </p:sp>
      <p:pic>
        <p:nvPicPr>
          <p:cNvPr id="68" name="Shape 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05000" y="0"/>
            <a:ext cx="1983625" cy="169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Geographically Weighted Regression</a:t>
            </a:r>
            <a:endParaRPr/>
          </a:p>
        </p:txBody>
      </p:sp>
      <p:sp>
        <p:nvSpPr>
          <p:cNvPr id="74" name="Shape 7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Char char="●"/>
            </a:pPr>
            <a:r>
              <a:rPr lang="en" sz="2400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GWR is a spatial analysis technique that takes non-stationary variables into consideration and models the local relationships between these predictors and an outcome of interest.</a:t>
            </a:r>
            <a:endParaRPr sz="2400">
              <a:solidFill>
                <a:srgbClr val="222222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Char char="●"/>
            </a:pPr>
            <a:r>
              <a:rPr lang="en" sz="2400">
                <a:solidFill>
                  <a:srgbClr val="000000"/>
                </a:solidFill>
                <a:highlight>
                  <a:srgbClr val="FEFEFE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Instead of assuming that a single model can be fitted to the entire study region, it looks for geographically differences. </a:t>
            </a:r>
            <a:endParaRPr sz="2400">
              <a:solidFill>
                <a:srgbClr val="000000"/>
              </a:solidFill>
              <a:highlight>
                <a:srgbClr val="FEFEFE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0" marL="4572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Char char="●"/>
            </a:pPr>
            <a:r>
              <a:rPr lang="en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Coefficients are allowed to vary.</a:t>
            </a:r>
            <a:endParaRPr sz="2400">
              <a:solidFill>
                <a:srgbClr val="000000"/>
              </a:solidFill>
              <a:highlight>
                <a:srgbClr val="FEFEFE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Spatial Pattern</a:t>
            </a:r>
            <a:endParaRPr/>
          </a:p>
        </p:txBody>
      </p:sp>
      <p:pic>
        <p:nvPicPr>
          <p:cNvPr id="80" name="Shape 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0025" y="1133100"/>
            <a:ext cx="3708975" cy="3442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Shape 81"/>
          <p:cNvPicPr preferRelativeResize="0"/>
          <p:nvPr/>
        </p:nvPicPr>
        <p:blipFill rotWithShape="1">
          <a:blip r:embed="rId4">
            <a:alphaModFix/>
          </a:blip>
          <a:srcRect b="0" l="26032" r="7593" t="0"/>
          <a:stretch/>
        </p:blipFill>
        <p:spPr>
          <a:xfrm>
            <a:off x="4771850" y="1249525"/>
            <a:ext cx="3926675" cy="3209625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Shape 82"/>
          <p:cNvSpPr txBox="1"/>
          <p:nvPr/>
        </p:nvSpPr>
        <p:spPr>
          <a:xfrm>
            <a:off x="654125" y="4419375"/>
            <a:ext cx="63402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lm(log(RASTERVALU) ~ NDVI_v2 + slope1 + altitude + dist_riv_b)</a:t>
            </a:r>
            <a:endParaRPr sz="10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Coefficients for Different Variables</a:t>
            </a:r>
            <a:endParaRPr/>
          </a:p>
        </p:txBody>
      </p:sp>
      <p:pic>
        <p:nvPicPr>
          <p:cNvPr id="88" name="Shape 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6550" y="1066550"/>
            <a:ext cx="3428301" cy="2203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Shape 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86550" y="2716650"/>
            <a:ext cx="3268424" cy="210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Shape 90"/>
          <p:cNvPicPr preferRelativeResize="0"/>
          <p:nvPr/>
        </p:nvPicPr>
        <p:blipFill rotWithShape="1">
          <a:blip r:embed="rId5">
            <a:alphaModFix/>
          </a:blip>
          <a:srcRect b="0" l="4351" r="0" t="0"/>
          <a:stretch/>
        </p:blipFill>
        <p:spPr>
          <a:xfrm>
            <a:off x="4652925" y="1066550"/>
            <a:ext cx="2787300" cy="1873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Shape 91"/>
          <p:cNvPicPr preferRelativeResize="0"/>
          <p:nvPr/>
        </p:nvPicPr>
        <p:blipFill rotWithShape="1">
          <a:blip r:embed="rId6">
            <a:alphaModFix/>
          </a:blip>
          <a:srcRect b="0" l="4479" r="0" t="0"/>
          <a:stretch/>
        </p:blipFill>
        <p:spPr>
          <a:xfrm>
            <a:off x="4623175" y="2754475"/>
            <a:ext cx="2906249" cy="1955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Shape 9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10800000">
            <a:off x="6578049" y="-63200"/>
            <a:ext cx="2729951" cy="1749225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Shape 93"/>
          <p:cNvSpPr/>
          <p:nvPr/>
        </p:nvSpPr>
        <p:spPr>
          <a:xfrm>
            <a:off x="2660950" y="2991650"/>
            <a:ext cx="178500" cy="11595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Shape 94"/>
          <p:cNvSpPr/>
          <p:nvPr/>
        </p:nvSpPr>
        <p:spPr>
          <a:xfrm>
            <a:off x="5738175" y="1306350"/>
            <a:ext cx="178500" cy="11595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Shape 95"/>
          <p:cNvSpPr/>
          <p:nvPr/>
        </p:nvSpPr>
        <p:spPr>
          <a:xfrm>
            <a:off x="5738175" y="2988700"/>
            <a:ext cx="178500" cy="11595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